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12192000"/>
  <p:defaultTextStyle>
    <a:defPPr>
      <a:defRPr lang="en-US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73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764DE79-268F-4C1A-8933-263129D2AF90}" type="datetimeFigureOut">
              <a:rPr lang="en-US"/>
              <a:t>8/19/2021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764DE79-268F-4C1A-8933-263129D2AF90}" type="datetimeFigureOut">
              <a:rPr lang="en-US"/>
              <a:t>8/19/2021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901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201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764DE79-268F-4C1A-8933-263129D2AF90}" type="datetimeFigureOut">
              <a:rPr lang="en-US"/>
              <a:t>8/19/2021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764DE79-268F-4C1A-8933-263129D2AF90}" type="datetimeFigureOut">
              <a:rPr lang="en-US"/>
              <a:t>8/19/2021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764DE79-268F-4C1A-8933-263129D2AF90}" type="datetimeFigureOut">
              <a:rPr lang="en-US"/>
              <a:t>8/19/2021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764DE79-268F-4C1A-8933-263129D2AF90}" type="datetimeFigureOut">
              <a:rPr lang="en-US"/>
              <a:t>8/19/2021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9788" y="365127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9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8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1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764DE79-268F-4C1A-8933-263129D2AF90}" type="datetimeFigureOut">
              <a:rPr lang="en-US"/>
              <a:t>8/19/2021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764DE79-268F-4C1A-8933-263129D2AF90}" type="datetimeFigureOut">
              <a:rPr lang="en-US"/>
              <a:t>8/19/2021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764DE79-268F-4C1A-8933-263129D2AF90}" type="datetimeFigureOut">
              <a:rPr lang="en-US"/>
              <a:t>8/19/2021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764DE79-268F-4C1A-8933-263129D2AF90}" type="datetimeFigureOut">
              <a:rPr lang="en-US"/>
              <a:t>8/19/2021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764DE79-268F-4C1A-8933-263129D2AF90}" type="datetimeFigureOut">
              <a:rPr lang="en-US"/>
              <a:t>8/19/2021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764DE79-268F-4C1A-8933-263129D2AF90}" type="datetimeFigureOut">
              <a:rPr lang="en-US"/>
              <a:t>8/19/2021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ru-RU" sz="6400" b="1">
                <a:solidFill>
                  <a:schemeClr val="accent1">
                    <a:lumMod val="20000"/>
                    <a:lumOff val="80000"/>
                  </a:schemeClr>
                </a:solidFill>
              </a:rPr>
              <a:t>Заболевания вен нижних конечностей</a:t>
            </a:r>
            <a:endParaRPr/>
          </a:p>
        </p:txBody>
      </p:sp>
      <p:sp>
        <p:nvSpPr>
          <p:cNvPr id="5" name="Текст 3"/>
          <p:cNvSpPr>
            <a:spLocks noGrp="1"/>
          </p:cNvSpPr>
          <p:nvPr>
            <p:ph type="subTitle" idx="1"/>
          </p:nvPr>
        </p:nvSpPr>
        <p:spPr bwMode="auto">
          <a:xfrm>
            <a:off x="1674394" y="4220328"/>
            <a:ext cx="9144000" cy="151530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4000" i="1">
                <a:solidFill>
                  <a:schemeClr val="accent1">
                    <a:lumMod val="20000"/>
                    <a:lumOff val="80000"/>
                  </a:schemeClr>
                </a:solidFill>
              </a:rPr>
              <a:t>1.Варикозная болезнь</a:t>
            </a:r>
            <a:endParaRPr/>
          </a:p>
        </p:txBody>
      </p:sp>
      <p:sp>
        <p:nvSpPr>
          <p:cNvPr id="6" name="TextBox 2"/>
          <p:cNvSpPr>
            <a:spLocks/>
          </p:cNvSpPr>
          <p:nvPr/>
        </p:nvSpPr>
        <p:spPr bwMode="auto">
          <a:xfrm>
            <a:off x="5178576" y="2517624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6"/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l="2465" r="2465"/>
          <a:stretch/>
        </p:blipFill>
        <p:spPr bwMode="auto">
          <a:xfrm>
            <a:off x="3389086" y="136071"/>
            <a:ext cx="8111518" cy="6994296"/>
          </a:xfrm>
          <a:prstGeom prst="rect">
            <a:avLst/>
          </a:prstGeom>
        </p:spPr>
      </p:pic>
      <p:pic>
        <p:nvPicPr>
          <p:cNvPr id="5" name="Рукописный ввод 1"/>
          <p:cNvPicPr/>
          <p:nvPr/>
        </p:nvPicPr>
        <p:blipFill>
          <a:blip r:embed="rId3"/>
          <a:stretch/>
        </p:blipFill>
        <p:spPr bwMode="auto">
          <a:xfrm>
            <a:off x="8068701" y="-887653"/>
            <a:ext cx="393840" cy="235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565400" y="-684643"/>
            <a:ext cx="6490910" cy="8498890"/>
          </a:xfrm>
          <a:prstGeom prst="rect">
            <a:avLst/>
          </a:prstGeom>
        </p:spPr>
      </p:pic>
      <p:pic>
        <p:nvPicPr>
          <p:cNvPr id="5" name="Рукописный ввод 10"/>
          <p:cNvPicPr/>
          <p:nvPr/>
        </p:nvPicPr>
        <p:blipFill>
          <a:blip r:embed="rId3"/>
          <a:stretch/>
        </p:blipFill>
        <p:spPr bwMode="auto">
          <a:xfrm>
            <a:off x="4069458" y="3587125"/>
            <a:ext cx="2246045" cy="356040"/>
          </a:xfrm>
          <a:prstGeom prst="rect">
            <a:avLst/>
          </a:prstGeom>
        </p:spPr>
      </p:pic>
      <p:pic>
        <p:nvPicPr>
          <p:cNvPr id="6" name="Рукописный ввод 22"/>
          <p:cNvPicPr/>
          <p:nvPr/>
        </p:nvPicPr>
        <p:blipFill>
          <a:blip r:embed="rId4"/>
          <a:stretch/>
        </p:blipFill>
        <p:spPr bwMode="auto">
          <a:xfrm>
            <a:off x="3291141" y="2891956"/>
            <a:ext cx="1754280" cy="6134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укописный ввод 1"/>
          <p:cNvPicPr/>
          <p:nvPr/>
        </p:nvPicPr>
        <p:blipFill>
          <a:blip r:embed="rId2"/>
          <a:stretch/>
        </p:blipFill>
        <p:spPr bwMode="auto">
          <a:xfrm>
            <a:off x="4674621" y="3059005"/>
            <a:ext cx="46080" cy="601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66800" y="1022832"/>
            <a:ext cx="10058400" cy="4812335"/>
          </a:xfrm>
          <a:prstGeom prst="rect">
            <a:avLst/>
          </a:prstGeom>
        </p:spPr>
      </p:pic>
      <p:pic>
        <p:nvPicPr>
          <p:cNvPr id="6" name="Рукописный ввод 5"/>
          <p:cNvPicPr/>
          <p:nvPr/>
        </p:nvPicPr>
        <p:blipFill>
          <a:blip r:embed="rId4"/>
          <a:stretch/>
        </p:blipFill>
        <p:spPr bwMode="auto">
          <a:xfrm>
            <a:off x="8907861" y="7141405"/>
            <a:ext cx="46080" cy="60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solidFill>
                  <a:schemeClr val="accent1">
                    <a:lumMod val="20000"/>
                    <a:lumOff val="80000"/>
                  </a:schemeClr>
                </a:solidFill>
              </a:rPr>
              <a:t>Ультразвуковая диагностика патологии вен</a:t>
            </a:r>
            <a:endParaRPr/>
          </a:p>
        </p:txBody>
      </p:sp>
      <p:pic>
        <p:nvPicPr>
          <p:cNvPr id="5" name="Объект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/>
        </p:blipFill>
        <p:spPr bwMode="auto">
          <a:xfrm>
            <a:off x="2783030" y="2125267"/>
            <a:ext cx="6024137" cy="36336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13228" y="1334162"/>
            <a:ext cx="10058400" cy="4824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476500" y="-114300"/>
            <a:ext cx="7239000" cy="7086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4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solidFill>
                  <a:schemeClr val="accent1">
                    <a:lumMod val="20000"/>
                    <a:lumOff val="80000"/>
                  </a:schemeClr>
                </a:solidFill>
              </a:rPr>
              <a:t>Лечение венозной недостаточности нижних конечностей</a:t>
            </a:r>
            <a:endParaRPr/>
          </a:p>
        </p:txBody>
      </p:sp>
      <p:pic>
        <p:nvPicPr>
          <p:cNvPr id="5" name="Объект 8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3151117" y="1825624"/>
            <a:ext cx="5389543" cy="47965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228850" y="-419100"/>
            <a:ext cx="7734300" cy="7696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10546" y="923802"/>
            <a:ext cx="11170908" cy="5010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 bwMode="auto"/>
        <p:txBody>
          <a:bodyPr>
            <a:noAutofit/>
          </a:bodyPr>
          <a:lstStyle/>
          <a:p>
            <a:pPr>
              <a:defRPr/>
            </a:pPr>
            <a:r>
              <a:rPr lang="ru-RU" sz="4100" b="1">
                <a:solidFill>
                  <a:schemeClr val="accent1">
                    <a:lumMod val="20000"/>
                    <a:lumOff val="80000"/>
                  </a:schemeClr>
                </a:solidFill>
              </a:rPr>
              <a:t>Лечение варикозного расширения вен </a:t>
            </a:r>
            <a:endParaRPr/>
          </a:p>
        </p:txBody>
      </p:sp>
      <p:pic>
        <p:nvPicPr>
          <p:cNvPr id="5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8016" r="8016"/>
          <a:stretch/>
        </p:blipFill>
        <p:spPr bwMode="auto">
          <a:prstGeom prst="rect">
            <a:avLst/>
          </a:prstGeom>
        </p:spPr>
      </p:pic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6612" y="4141957"/>
            <a:ext cx="3154287" cy="105899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300">
                <a:solidFill>
                  <a:schemeClr val="accent1">
                    <a:lumMod val="20000"/>
                    <a:lumOff val="80000"/>
                  </a:schemeClr>
                </a:solidFill>
              </a:rPr>
              <a:t>Пункционная склеротерапия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irculatorio art y venoso.jpg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2524100" y="98993"/>
            <a:ext cx="6072230" cy="66339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 bwMode="auto"/>
        <p:txBody>
          <a:bodyPr>
            <a:noAutofit/>
          </a:bodyPr>
          <a:lstStyle/>
          <a:p>
            <a:pPr>
              <a:defRPr/>
            </a:pPr>
            <a:r>
              <a:rPr lang="ru-RU" sz="4100" b="1">
                <a:solidFill>
                  <a:schemeClr val="accent1">
                    <a:lumMod val="20000"/>
                    <a:lumOff val="80000"/>
                  </a:schemeClr>
                </a:solidFill>
              </a:rPr>
              <a:t>Лечение варикозного расширения вен </a:t>
            </a:r>
            <a:endParaRPr/>
          </a:p>
        </p:txBody>
      </p:sp>
      <p:sp>
        <p:nvSpPr>
          <p:cNvPr id="5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6612" y="4141957"/>
            <a:ext cx="3154287" cy="105899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300">
                <a:solidFill>
                  <a:schemeClr val="accent1">
                    <a:lumMod val="20000"/>
                    <a:lumOff val="80000"/>
                  </a:schemeClr>
                </a:solidFill>
              </a:rPr>
              <a:t>Пункционная склеротерапия </a:t>
            </a:r>
            <a:endParaRPr/>
          </a:p>
        </p:txBody>
      </p:sp>
      <p:pic>
        <p:nvPicPr>
          <p:cNvPr id="6" name="Рисунок 8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401" b="5400"/>
          <a:stretch/>
        </p:blipFill>
        <p:spPr bwMode="auto"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64167" y="1920118"/>
            <a:ext cx="7496435" cy="4026661"/>
          </a:xfrm>
          <a:prstGeom prst="rect">
            <a:avLst/>
          </a:prstGeom>
        </p:spPr>
      </p:pic>
      <p:sp>
        <p:nvSpPr>
          <p:cNvPr id="5" name="Заголовок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solidFill>
                  <a:schemeClr val="accent1">
                    <a:lumMod val="20000"/>
                    <a:lumOff val="80000"/>
                  </a:schemeClr>
                </a:solidFill>
              </a:rPr>
              <a:t>ЭВЛА – эндоваскулярная лазерная абляция</a:t>
            </a:r>
            <a:endParaRPr/>
          </a:p>
        </p:txBody>
      </p:sp>
      <p:pic>
        <p:nvPicPr>
          <p:cNvPr id="6" name="Рисунок 1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804915" y="1685397"/>
            <a:ext cx="3211029" cy="18445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solidFill>
                  <a:schemeClr val="accent1">
                    <a:lumMod val="20000"/>
                    <a:lumOff val="80000"/>
                  </a:schemeClr>
                </a:solidFill>
              </a:rPr>
              <a:t>ЭВЛА – эндоваскулярная лазерная абляция</a:t>
            </a:r>
            <a:endParaRPr/>
          </a:p>
        </p:txBody>
      </p:sp>
      <p:pic>
        <p:nvPicPr>
          <p:cNvPr id="5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38200" y="1383240"/>
            <a:ext cx="10009414" cy="5003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solidFill>
                  <a:schemeClr val="accent1">
                    <a:lumMod val="20000"/>
                    <a:lumOff val="80000"/>
                  </a:schemeClr>
                </a:solidFill>
              </a:rPr>
              <a:t>Накожная коагуляция лазером </a:t>
            </a: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</a:rPr>
              <a:t>CUTEA XEO </a:t>
            </a:r>
            <a:r>
              <a:rPr lang="ru-RU">
                <a:solidFill>
                  <a:schemeClr val="accent1">
                    <a:lumMod val="20000"/>
                    <a:lumOff val="80000"/>
                  </a:schemeClr>
                </a:solidFill>
              </a:rPr>
              <a:t>телеангиоэктазий </a:t>
            </a:r>
            <a:endParaRPr/>
          </a:p>
        </p:txBody>
      </p:sp>
      <p:pic>
        <p:nvPicPr>
          <p:cNvPr id="5" name="Объект 8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2029397" y="1690690"/>
            <a:ext cx="7014397" cy="4659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solidFill>
                  <a:schemeClr val="accent1">
                    <a:lumMod val="20000"/>
                    <a:lumOff val="80000"/>
                  </a:schemeClr>
                </a:solidFill>
              </a:rPr>
              <a:t>Радиочастотная катетерная облитерация вен</a:t>
            </a: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</a:rPr>
              <a:t>  </a:t>
            </a:r>
            <a:r>
              <a:rPr lang="ru-RU">
                <a:solidFill>
                  <a:schemeClr val="accent1">
                    <a:lumMod val="20000"/>
                    <a:lumOff val="80000"/>
                  </a:schemeClr>
                </a:solidFill>
              </a:rPr>
              <a:t>( </a:t>
            </a: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</a:rPr>
              <a:t>Covidien</a:t>
            </a:r>
            <a:endParaRPr lang="ru-RU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265259" y="1690690"/>
            <a:ext cx="6883862" cy="4351338"/>
          </a:xfrm>
          <a:prstGeom prst="rect">
            <a:avLst/>
          </a:prstGeom>
        </p:spPr>
      </p:pic>
      <p:pic>
        <p:nvPicPr>
          <p:cNvPr id="6" name="Рисунок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467864" y="1690690"/>
            <a:ext cx="4458877" cy="2654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66800" y="563880"/>
            <a:ext cx="10058400" cy="5730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ru-RU" sz="6400" b="1">
                <a:solidFill>
                  <a:schemeClr val="accent1">
                    <a:lumMod val="20000"/>
                    <a:lumOff val="80000"/>
                  </a:schemeClr>
                </a:solidFill>
              </a:rPr>
              <a:t>Заболевания вен нижних конечностей</a:t>
            </a:r>
            <a:endParaRPr/>
          </a:p>
        </p:txBody>
      </p:sp>
      <p:sp>
        <p:nvSpPr>
          <p:cNvPr id="5" name="Текст 3"/>
          <p:cNvSpPr>
            <a:spLocks noGrp="1"/>
          </p:cNvSpPr>
          <p:nvPr>
            <p:ph type="subTitle" idx="1"/>
          </p:nvPr>
        </p:nvSpPr>
        <p:spPr bwMode="auto">
          <a:xfrm>
            <a:off x="1674394" y="4220328"/>
            <a:ext cx="9144000" cy="151530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4000" i="1">
                <a:solidFill>
                  <a:schemeClr val="accent1">
                    <a:lumMod val="20000"/>
                    <a:lumOff val="80000"/>
                  </a:schemeClr>
                </a:solidFill>
              </a:rPr>
              <a:t>2.Тромбоз вен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solidFill>
                  <a:schemeClr val="accent1">
                    <a:lumMod val="20000"/>
                    <a:lumOff val="80000"/>
                  </a:schemeClr>
                </a:solidFill>
              </a:rPr>
              <a:t>ВЕНОЗНЫЙ ТРОМБОЗ</a:t>
            </a:r>
            <a:endParaRPr/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6499093" y="2676071"/>
            <a:ext cx="5172811" cy="3131153"/>
          </a:xfrm>
          <a:prstGeom prst="rect">
            <a:avLst/>
          </a:prstGeom>
        </p:spPr>
      </p:pic>
      <p:pic>
        <p:nvPicPr>
          <p:cNvPr id="6" name="Рисунок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19231" y="2796793"/>
            <a:ext cx="4573677" cy="28961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solidFill>
                  <a:schemeClr val="accent1">
                    <a:lumMod val="20000"/>
                    <a:lumOff val="80000"/>
                  </a:schemeClr>
                </a:solidFill>
              </a:rPr>
              <a:t>Тромбоэмболия легочной артерии</a:t>
            </a:r>
            <a:endParaRPr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>
          <a:xfrm>
            <a:off x="989390" y="1810506"/>
            <a:ext cx="10515600" cy="4351338"/>
          </a:xfrm>
        </p:spPr>
        <p:txBody>
          <a:bodyPr/>
          <a:lstStyle/>
          <a:p>
            <a:pPr>
              <a:defRPr/>
            </a:pPr>
            <a:r>
              <a:rPr lang="ru-RU">
                <a:solidFill>
                  <a:schemeClr val="accent1">
                    <a:lumMod val="20000"/>
                    <a:lumOff val="80000"/>
                  </a:schemeClr>
                </a:solidFill>
              </a:rPr>
              <a:t>1 случай на 1000 населения в год</a:t>
            </a:r>
            <a:endParaRPr/>
          </a:p>
          <a:p>
            <a:pPr>
              <a:defRPr/>
            </a:pPr>
            <a:r>
              <a:rPr lang="ru-RU">
                <a:solidFill>
                  <a:schemeClr val="accent1">
                    <a:lumMod val="20000"/>
                    <a:lumOff val="80000"/>
                  </a:schemeClr>
                </a:solidFill>
              </a:rPr>
              <a:t>Летальность до 30 %</a:t>
            </a:r>
            <a:endParaRPr/>
          </a:p>
          <a:p>
            <a:pPr>
              <a:defRPr/>
            </a:pPr>
            <a:endParaRPr lang="ru-RU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045778" y="2008563"/>
            <a:ext cx="3543300" cy="457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solidFill>
                  <a:schemeClr val="accent1">
                    <a:lumMod val="20000"/>
                    <a:lumOff val="80000"/>
                  </a:schemeClr>
                </a:solidFill>
              </a:rPr>
              <a:t>Профилактика заболеваний вен</a:t>
            </a:r>
            <a:endParaRPr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>
          <a:xfrm>
            <a:off x="838201" y="1825625"/>
            <a:ext cx="9216518" cy="3813780"/>
          </a:xfrm>
        </p:spPr>
        <p:txBody>
          <a:bodyPr/>
          <a:lstStyle/>
          <a:p>
            <a:pPr>
              <a:defRPr/>
            </a:pPr>
            <a:r>
              <a:rPr lang="ru-RU">
                <a:solidFill>
                  <a:schemeClr val="accent1">
                    <a:lumMod val="20000"/>
                    <a:lumOff val="80000"/>
                  </a:schemeClr>
                </a:solidFill>
              </a:rPr>
              <a:t>Активный образ жизни</a:t>
            </a:r>
            <a:endParaRPr/>
          </a:p>
          <a:p>
            <a:pPr>
              <a:defRPr/>
            </a:pPr>
            <a:r>
              <a:rPr lang="ru-RU">
                <a:solidFill>
                  <a:schemeClr val="accent1">
                    <a:lumMod val="20000"/>
                    <a:lumOff val="80000"/>
                  </a:schemeClr>
                </a:solidFill>
              </a:rPr>
              <a:t>Ограничение статических нагрузок, подъёма тяжестей</a:t>
            </a:r>
            <a:endParaRPr/>
          </a:p>
          <a:p>
            <a:pPr>
              <a:defRPr/>
            </a:pPr>
            <a:r>
              <a:rPr lang="ru-RU">
                <a:solidFill>
                  <a:schemeClr val="accent1">
                    <a:lumMod val="20000"/>
                    <a:lumOff val="80000"/>
                  </a:schemeClr>
                </a:solidFill>
              </a:rPr>
              <a:t>Ношение эластического трикотажа</a:t>
            </a:r>
            <a:endParaRPr/>
          </a:p>
          <a:p>
            <a:pPr>
              <a:defRPr/>
            </a:pPr>
            <a:r>
              <a:rPr lang="ru-RU">
                <a:solidFill>
                  <a:schemeClr val="accent1">
                    <a:lumMod val="20000"/>
                    <a:lumOff val="80000"/>
                  </a:schemeClr>
                </a:solidFill>
              </a:rPr>
              <a:t>Своевременное обращение к флебологу  при появлении симптомов для проведения обследования  и лечения.</a:t>
            </a: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842500" y="-30238"/>
            <a:ext cx="2177142" cy="34066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"/>
          <p:cNvSpPr/>
          <p:nvPr/>
        </p:nvSpPr>
        <p:spPr bwMode="auto">
          <a:xfrm>
            <a:off x="595274" y="1928802"/>
            <a:ext cx="854872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800">
                <a:solidFill>
                  <a:schemeClr val="bg1">
                    <a:lumMod val="95000"/>
                  </a:schemeClr>
                </a:solidFill>
              </a:rPr>
              <a:t>В России варикозом страдают 20% мужчин и 40% женщин, из которых у 15% имеются трофические расстройства.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66800" y="157773"/>
            <a:ext cx="10058400" cy="65424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ru-RU" b="1">
                <a:solidFill>
                  <a:schemeClr val="tx2">
                    <a:lumMod val="20000"/>
                    <a:lumOff val="80000"/>
                  </a:schemeClr>
                </a:solidFill>
              </a:rPr>
              <a:t>Симптомы венозной недостаточности нижних конечностей</a:t>
            </a:r>
            <a:endParaRPr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solidFill>
                  <a:schemeClr val="accent1">
                    <a:lumMod val="20000"/>
                    <a:lumOff val="80000"/>
                  </a:schemeClr>
                </a:solidFill>
              </a:rPr>
              <a:t>Ощущение тяжести в ногах</a:t>
            </a:r>
            <a:endParaRPr/>
          </a:p>
          <a:p>
            <a:pPr>
              <a:defRPr/>
            </a:pPr>
            <a:r>
              <a:rPr lang="ru-RU">
                <a:solidFill>
                  <a:schemeClr val="accent1">
                    <a:lumMod val="20000"/>
                    <a:lumOff val="80000"/>
                  </a:schemeClr>
                </a:solidFill>
              </a:rPr>
              <a:t>Быстрая утомляемость ног при пребывании в положении стоя</a:t>
            </a:r>
            <a:endParaRPr/>
          </a:p>
          <a:p>
            <a:pPr>
              <a:defRPr/>
            </a:pPr>
            <a:r>
              <a:rPr lang="ru-RU">
                <a:solidFill>
                  <a:schemeClr val="accent1">
                    <a:lumMod val="20000"/>
                    <a:lumOff val="80000"/>
                  </a:schemeClr>
                </a:solidFill>
              </a:rPr>
              <a:t>Отеки ног , боль по ходу венозных стволов</a:t>
            </a:r>
            <a:endParaRPr/>
          </a:p>
          <a:p>
            <a:pPr>
              <a:defRPr/>
            </a:pPr>
            <a:r>
              <a:rPr lang="ru-RU">
                <a:solidFill>
                  <a:schemeClr val="accent1">
                    <a:lumMod val="20000"/>
                    <a:lumOff val="80000"/>
                  </a:schemeClr>
                </a:solidFill>
              </a:rPr>
              <a:t>Судороги в ногах</a:t>
            </a:r>
            <a:endParaRPr/>
          </a:p>
          <a:p>
            <a:pPr>
              <a:defRPr/>
            </a:pPr>
            <a:r>
              <a:rPr lang="ru-RU">
                <a:solidFill>
                  <a:schemeClr val="accent1">
                    <a:lumMod val="20000"/>
                    <a:lumOff val="80000"/>
                  </a:schemeClr>
                </a:solidFill>
              </a:rPr>
              <a:t>Появление зуда кожи ног</a:t>
            </a:r>
            <a:endParaRPr/>
          </a:p>
          <a:p>
            <a:pPr>
              <a:defRPr/>
            </a:pPr>
            <a:r>
              <a:rPr lang="ru-RU">
                <a:solidFill>
                  <a:schemeClr val="accent1">
                    <a:lumMod val="20000"/>
                    <a:lumOff val="80000"/>
                  </a:schemeClr>
                </a:solidFill>
              </a:rPr>
              <a:t>Изменение цвета кожи ног, появление тёмных пятен на коже ног</a:t>
            </a:r>
            <a:endParaRPr/>
          </a:p>
          <a:p>
            <a:pPr>
              <a:defRPr/>
            </a:pPr>
            <a:r>
              <a:rPr lang="ru-RU">
                <a:solidFill>
                  <a:schemeClr val="accent1">
                    <a:lumMod val="20000"/>
                    <a:lumOff val="80000"/>
                  </a:schemeClr>
                </a:solidFill>
              </a:rPr>
              <a:t>Появление расширенных вен  на ногах</a:t>
            </a:r>
            <a:endParaRPr/>
          </a:p>
          <a:p>
            <a:pPr>
              <a:defRPr/>
            </a:pPr>
            <a:r>
              <a:rPr lang="ru-RU">
                <a:solidFill>
                  <a:schemeClr val="accent1">
                    <a:lumMod val="20000"/>
                    <a:lumOff val="80000"/>
                  </a:schemeClr>
                </a:solidFill>
              </a:rPr>
              <a:t>Появление изъязвлений на коже ног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209800" y="-1301800"/>
            <a:ext cx="7772400" cy="94616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6"/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t="18980" b="18980"/>
          <a:stretch/>
        </p:blipFill>
        <p:spPr bwMode="auto">
          <a:xfrm>
            <a:off x="1635276" y="41911"/>
            <a:ext cx="8632232" cy="68160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6"/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t="25240" b="25239"/>
          <a:stretch/>
        </p:blipFill>
        <p:spPr bwMode="auto">
          <a:xfrm>
            <a:off x="2258458" y="302381"/>
            <a:ext cx="8302360" cy="65556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6"/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t="29415" b="29414"/>
          <a:stretch/>
        </p:blipFill>
        <p:spPr bwMode="auto">
          <a:xfrm>
            <a:off x="2827262" y="680357"/>
            <a:ext cx="8027115" cy="65011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theme/theme1.xml><?xml version="1.0" encoding="utf-8"?>
<a:theme xmlns:a="http://schemas.openxmlformats.org/drawingml/2006/main" name="Тема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0</TotalTime>
  <Words>173</Words>
  <Application>Microsoft Office PowerPoint</Application>
  <DocSecurity>0</DocSecurity>
  <PresentationFormat>Широкоэкранный</PresentationFormat>
  <Paragraphs>33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Тема Office</vt:lpstr>
      <vt:lpstr>Заболевания вен нижних конечностей</vt:lpstr>
      <vt:lpstr>Презентация PowerPoint</vt:lpstr>
      <vt:lpstr>Презентация PowerPoint</vt:lpstr>
      <vt:lpstr>Презентация PowerPoint</vt:lpstr>
      <vt:lpstr>Симптомы венозной недостаточности нижних конечностей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Ультразвуковая диагностика патологии вен</vt:lpstr>
      <vt:lpstr>Презентация PowerPoint</vt:lpstr>
      <vt:lpstr>Презентация PowerPoint</vt:lpstr>
      <vt:lpstr>Лечение венозной недостаточности нижних конечностей</vt:lpstr>
      <vt:lpstr>Презентация PowerPoint</vt:lpstr>
      <vt:lpstr>Презентация PowerPoint</vt:lpstr>
      <vt:lpstr>Лечение варикозного расширения вен </vt:lpstr>
      <vt:lpstr>Лечение варикозного расширения вен </vt:lpstr>
      <vt:lpstr>ЭВЛА – эндоваскулярная лазерная абляция</vt:lpstr>
      <vt:lpstr>ЭВЛА – эндоваскулярная лазерная абляция</vt:lpstr>
      <vt:lpstr>Накожная коагуляция лазером CUTEA XEO телеангиоэктазий </vt:lpstr>
      <vt:lpstr>Радиочастотная катетерная облитерация вен  ( Covidien</vt:lpstr>
      <vt:lpstr>Презентация PowerPoint</vt:lpstr>
      <vt:lpstr>Заболевания вен нижних конечностей</vt:lpstr>
      <vt:lpstr>ВЕНОЗНЫЙ ТРОМБОЗ</vt:lpstr>
      <vt:lpstr>Тромбоэмболия легочной артерии</vt:lpstr>
      <vt:lpstr>Профилактика заболеваний вен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gvv-3@list.ru</dc:creator>
  <cp:keywords/>
  <dc:description/>
  <cp:lastModifiedBy>Наталья Епифанова</cp:lastModifiedBy>
  <cp:revision>14</cp:revision>
  <dcterms:created xsi:type="dcterms:W3CDTF">2019-03-23T20:16:38Z</dcterms:created>
  <dcterms:modified xsi:type="dcterms:W3CDTF">2021-08-19T14:29:53Z</dcterms:modified>
  <cp:category/>
  <dc:identifier/>
  <cp:contentStatus/>
  <dc:language/>
  <cp:version/>
</cp:coreProperties>
</file>